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89" r:id="rId14"/>
    <p:sldId id="290" r:id="rId15"/>
    <p:sldId id="270" r:id="rId16"/>
    <p:sldId id="291" r:id="rId17"/>
    <p:sldId id="292" r:id="rId18"/>
    <p:sldId id="293" r:id="rId19"/>
    <p:sldId id="294" r:id="rId20"/>
    <p:sldId id="273" r:id="rId21"/>
    <p:sldId id="275" r:id="rId22"/>
    <p:sldId id="295" r:id="rId23"/>
    <p:sldId id="296" r:id="rId24"/>
    <p:sldId id="297" r:id="rId25"/>
    <p:sldId id="276" r:id="rId26"/>
    <p:sldId id="298" r:id="rId27"/>
    <p:sldId id="299" r:id="rId28"/>
    <p:sldId id="300" r:id="rId29"/>
    <p:sldId id="277" r:id="rId30"/>
    <p:sldId id="301" r:id="rId31"/>
    <p:sldId id="302" r:id="rId32"/>
    <p:sldId id="306" r:id="rId33"/>
    <p:sldId id="278" r:id="rId34"/>
    <p:sldId id="279" r:id="rId35"/>
    <p:sldId id="304" r:id="rId36"/>
    <p:sldId id="307" r:id="rId37"/>
    <p:sldId id="308" r:id="rId38"/>
    <p:sldId id="309" r:id="rId39"/>
    <p:sldId id="310" r:id="rId40"/>
    <p:sldId id="286" r:id="rId41"/>
    <p:sldId id="287" r:id="rId42"/>
    <p:sldId id="288" r:id="rId43"/>
    <p:sldId id="305" r:id="rId44"/>
    <p:sldId id="281" r:id="rId45"/>
    <p:sldId id="282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B9532-156C-463C-ADFB-FFD3850BF44E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1064B-8056-4729-9267-746812D05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7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1064B-8056-4729-9267-746812D051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1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F6D-C704-43CB-AB7D-F4D7D0CC9E26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6277-D61C-475B-A833-EA8E9E3F0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F6D-C704-43CB-AB7D-F4D7D0CC9E26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6277-D61C-475B-A833-EA8E9E3F0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F6D-C704-43CB-AB7D-F4D7D0CC9E26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6277-D61C-475B-A833-EA8E9E3F0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F6D-C704-43CB-AB7D-F4D7D0CC9E26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6277-D61C-475B-A833-EA8E9E3F0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F6D-C704-43CB-AB7D-F4D7D0CC9E26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6277-D61C-475B-A833-EA8E9E3F0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F6D-C704-43CB-AB7D-F4D7D0CC9E26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6277-D61C-475B-A833-EA8E9E3F0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F6D-C704-43CB-AB7D-F4D7D0CC9E26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6277-D61C-475B-A833-EA8E9E3F0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F6D-C704-43CB-AB7D-F4D7D0CC9E26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6277-D61C-475B-A833-EA8E9E3F0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F6D-C704-43CB-AB7D-F4D7D0CC9E26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6277-D61C-475B-A833-EA8E9E3F0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F6D-C704-43CB-AB7D-F4D7D0CC9E26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6277-D61C-475B-A833-EA8E9E3F0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3F6D-C704-43CB-AB7D-F4D7D0CC9E26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6277-D61C-475B-A833-EA8E9E3F0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3F6D-C704-43CB-AB7D-F4D7D0CC9E26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E6277-D61C-475B-A833-EA8E9E3F0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59" y="1988840"/>
            <a:ext cx="8384201" cy="2160240"/>
          </a:xfrm>
        </p:spPr>
        <p:txBody>
          <a:bodyPr>
            <a:normAutofit/>
          </a:bodyPr>
          <a:lstStyle/>
          <a:p>
            <a:r>
              <a:rPr lang="ru-RU" dirty="0"/>
              <a:t>Песочная терапия как средство развития речевой деятельности 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/>
              <a:t>Выполнила: учитель-логопед</a:t>
            </a:r>
          </a:p>
          <a:p>
            <a:pPr algn="r"/>
            <a:r>
              <a:rPr lang="ru-RU" sz="2200" dirty="0"/>
              <a:t>МАДОУ </a:t>
            </a:r>
            <a:r>
              <a:rPr lang="ru-RU" sz="2200" dirty="0" err="1" smtClean="0"/>
              <a:t>д</a:t>
            </a:r>
            <a:r>
              <a:rPr lang="ru-RU" sz="2200" dirty="0" smtClean="0"/>
              <a:t>/с № 16</a:t>
            </a:r>
            <a:endParaRPr lang="ru-RU" sz="2200" dirty="0"/>
          </a:p>
          <a:p>
            <a:pPr algn="r"/>
            <a:r>
              <a:rPr lang="ru-RU" sz="2200" dirty="0" err="1" smtClean="0"/>
              <a:t>Нишейко</a:t>
            </a:r>
            <a:r>
              <a:rPr lang="ru-RU" sz="2200" dirty="0" smtClean="0"/>
              <a:t> Доминика 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t="14892" r="11695" b="13061"/>
          <a:stretch/>
        </p:blipFill>
        <p:spPr>
          <a:xfrm>
            <a:off x="4479872" y="4365104"/>
            <a:ext cx="4664128" cy="2492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967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600" b="1" dirty="0"/>
              <a:t>Общие рекомендации по проведению песочных </a:t>
            </a:r>
            <a:r>
              <a:rPr lang="ru-RU" sz="2600" b="1" dirty="0" smtClean="0"/>
              <a:t>игр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60" y="83671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/>
              <a:t>1. Игры в песочнице проводятся с подгруппой или индивидуально.</a:t>
            </a:r>
          </a:p>
          <a:p>
            <a:pPr marL="0" indent="0" algn="just">
              <a:buNone/>
            </a:pPr>
            <a:r>
              <a:rPr lang="ru-RU" sz="2200" dirty="0" smtClean="0"/>
              <a:t>2. До </a:t>
            </a:r>
            <a:r>
              <a:rPr lang="ru-RU" sz="2200" dirty="0"/>
              <a:t>занятия и после занятия моются руки.</a:t>
            </a:r>
          </a:p>
          <a:p>
            <a:pPr marL="0" indent="0" algn="just">
              <a:buNone/>
            </a:pPr>
            <a:r>
              <a:rPr lang="ru-RU" sz="2200" dirty="0" smtClean="0"/>
              <a:t>3. Перед </a:t>
            </a:r>
            <a:r>
              <a:rPr lang="ru-RU" sz="2200" dirty="0"/>
              <a:t>занятием в «песочнице» желательно провести пальчиковые игры-разминки.</a:t>
            </a:r>
          </a:p>
          <a:p>
            <a:pPr marL="0" indent="0" algn="just">
              <a:buNone/>
            </a:pPr>
            <a:r>
              <a:rPr lang="ru-RU" sz="2200" dirty="0"/>
              <a:t>4. При работе с песком соблюдать определённые правила:</a:t>
            </a:r>
          </a:p>
          <a:p>
            <a:pPr marL="0" indent="0" algn="just">
              <a:buNone/>
            </a:pPr>
            <a:r>
              <a:rPr lang="ru-RU" sz="2200" dirty="0"/>
              <a:t>- песок не должен высыпаться из песочницы;</a:t>
            </a:r>
          </a:p>
          <a:p>
            <a:pPr marL="0" indent="0" algn="just">
              <a:buNone/>
            </a:pPr>
            <a:r>
              <a:rPr lang="ru-RU" sz="2200" dirty="0" smtClean="0"/>
              <a:t>- нельзя </a:t>
            </a:r>
            <a:r>
              <a:rPr lang="ru-RU" sz="2200" dirty="0"/>
              <a:t>брать песок в рот и кидаться песком</a:t>
            </a:r>
            <a:r>
              <a:rPr lang="ru-RU" sz="2200" dirty="0" smtClean="0"/>
              <a:t>;</a:t>
            </a:r>
          </a:p>
          <a:p>
            <a:pPr marL="0" indent="0" algn="just">
              <a:buNone/>
            </a:pPr>
            <a:r>
              <a:rPr lang="ru-RU" sz="2200" dirty="0" smtClean="0"/>
              <a:t>- </a:t>
            </a:r>
            <a:r>
              <a:rPr lang="ru-RU" sz="2200" dirty="0"/>
              <a:t>отряхивать руки и играть можно только над песочницей;</a:t>
            </a:r>
          </a:p>
          <a:p>
            <a:pPr marL="0" indent="0" algn="just">
              <a:buNone/>
            </a:pPr>
            <a:r>
              <a:rPr lang="ru-RU" sz="2200" dirty="0"/>
              <a:t>- после игры надо убрать за собой рабочее место, убрать все игрушки на свои места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582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Студия Эбру\6ac60b82-fb81-4d9f-8c93-46693f8e2020.jfif"/>
          <p:cNvPicPr>
            <a:picLocks noChangeAspect="1" noChangeArrowheads="1"/>
          </p:cNvPicPr>
          <p:nvPr/>
        </p:nvPicPr>
        <p:blipFill rotWithShape="1">
          <a:blip r:embed="rId2" cstate="print"/>
          <a:srcRect r="8989"/>
          <a:stretch/>
        </p:blipFill>
        <p:spPr bwMode="auto">
          <a:xfrm>
            <a:off x="101816" y="116632"/>
            <a:ext cx="4254160" cy="6669360"/>
          </a:xfrm>
          <a:prstGeom prst="rect">
            <a:avLst/>
          </a:prstGeom>
          <a:noFill/>
        </p:spPr>
      </p:pic>
      <p:pic>
        <p:nvPicPr>
          <p:cNvPr id="1026" name="Picture 2" descr="C:\Users\Admin\Desktop\Студия Эбру\6f3f514d-262c-40b6-9cfe-b33583299055.jfif"/>
          <p:cNvPicPr>
            <a:picLocks noChangeAspect="1" noChangeArrowheads="1"/>
          </p:cNvPicPr>
          <p:nvPr/>
        </p:nvPicPr>
        <p:blipFill rotWithShape="1">
          <a:blip r:embed="rId3" cstate="print"/>
          <a:srcRect r="741"/>
          <a:stretch/>
        </p:blipFill>
        <p:spPr bwMode="auto">
          <a:xfrm>
            <a:off x="4427984" y="116632"/>
            <a:ext cx="4656322" cy="6669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5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862" r="5927"/>
          <a:stretch/>
        </p:blipFill>
        <p:spPr>
          <a:xfrm>
            <a:off x="1" y="1143000"/>
            <a:ext cx="9144000" cy="5742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Примерная структура</a:t>
            </a:r>
            <a:r>
              <a:rPr lang="ru-RU" sz="3200" dirty="0"/>
              <a:t> </a:t>
            </a:r>
            <a:r>
              <a:rPr lang="ru-RU" sz="3200" b="1" dirty="0"/>
              <a:t>занятия с песком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/>
              <a:t>I. Вводная часть:</a:t>
            </a:r>
          </a:p>
          <a:p>
            <a:pPr lvl="0"/>
            <a:r>
              <a:rPr lang="ru-RU" sz="1900" dirty="0"/>
              <a:t>Приветствие.</a:t>
            </a:r>
          </a:p>
          <a:p>
            <a:pPr lvl="0"/>
            <a:r>
              <a:rPr lang="ru-RU" sz="1900" dirty="0"/>
              <a:t>Правила работы с песком.</a:t>
            </a:r>
          </a:p>
          <a:p>
            <a:pPr marL="0" indent="0">
              <a:buNone/>
            </a:pPr>
            <a:r>
              <a:rPr lang="ru-RU" sz="1900" b="1" dirty="0"/>
              <a:t>II. Основная часть </a:t>
            </a:r>
            <a:r>
              <a:rPr lang="ru-RU" sz="1900" b="1" dirty="0" smtClean="0"/>
              <a:t>занятия:</a:t>
            </a:r>
            <a:endParaRPr lang="ru-RU" sz="1900" b="1" dirty="0"/>
          </a:p>
          <a:p>
            <a:pPr lvl="0"/>
            <a:r>
              <a:rPr lang="ru-RU" sz="1900" dirty="0"/>
              <a:t>Упражнения на развитие тактильно-кинестетической чувствительности.</a:t>
            </a:r>
          </a:p>
          <a:p>
            <a:pPr lvl="0"/>
            <a:r>
              <a:rPr lang="ru-RU" sz="1900" dirty="0"/>
              <a:t>Игры и упражнения, направленные на формирование всех компонентов речи</a:t>
            </a:r>
          </a:p>
          <a:p>
            <a:pPr marL="0" indent="0">
              <a:buNone/>
            </a:pPr>
            <a:r>
              <a:rPr lang="ru-RU" sz="1900" b="1" dirty="0"/>
              <a:t>III. Заключительная часть:</a:t>
            </a:r>
          </a:p>
          <a:p>
            <a:pPr lvl="0"/>
            <a:r>
              <a:rPr lang="ru-RU" sz="1900" dirty="0"/>
              <a:t>Подведение итогов </a:t>
            </a:r>
            <a:r>
              <a:rPr lang="ru-RU" sz="1900" dirty="0" smtClean="0"/>
              <a:t>занятия.</a:t>
            </a:r>
            <a:endParaRPr lang="ru-RU" sz="1900" dirty="0"/>
          </a:p>
          <a:p>
            <a:pPr lvl="0"/>
            <a:r>
              <a:rPr lang="ru-RU" sz="1900" dirty="0"/>
              <a:t>Упражнение на релаксацию. Рефлексия.</a:t>
            </a:r>
          </a:p>
          <a:p>
            <a:pPr lvl="0"/>
            <a:r>
              <a:rPr lang="ru-RU" sz="1900" dirty="0"/>
              <a:t>Ритуал прощания.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3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r="9051"/>
          <a:stretch/>
        </p:blipFill>
        <p:spPr>
          <a:xfrm>
            <a:off x="-9464" y="0"/>
            <a:ext cx="915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i="1" dirty="0"/>
              <a:t>Пальчиковый </a:t>
            </a:r>
            <a:r>
              <a:rPr lang="ru-RU" sz="2900" b="1" i="1" dirty="0" smtClean="0"/>
              <a:t>практикум</a:t>
            </a:r>
            <a:br>
              <a:rPr lang="ru-RU" sz="2900" b="1" i="1" dirty="0" smtClean="0"/>
            </a:br>
            <a:r>
              <a:rPr lang="ru-RU" sz="2900" u="sng" dirty="0" smtClean="0"/>
              <a:t>Развитие тактильно-кинестетических ощущений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697" y="1420594"/>
            <a:ext cx="8686800" cy="820688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Создать отпечатками ладоней, кулачков, костяшек кистей рук, ребра ладоней всевозможные причудливые узоры на песке.</a:t>
            </a:r>
          </a:p>
          <a:p>
            <a:pPr marL="0" indent="0" algn="just">
              <a:buNone/>
            </a:pPr>
            <a:endParaRPr lang="ru-RU" sz="2200" dirty="0"/>
          </a:p>
        </p:txBody>
      </p:sp>
      <p:pic>
        <p:nvPicPr>
          <p:cNvPr id="2052" name="Picture 4" descr="E:\ГОТОВО\ФОТО\Отпечатки.jfif"/>
          <p:cNvPicPr>
            <a:picLocks noChangeAspect="1" noChangeArrowheads="1"/>
          </p:cNvPicPr>
          <p:nvPr/>
        </p:nvPicPr>
        <p:blipFill>
          <a:blip r:embed="rId2" cstate="print"/>
          <a:srcRect t="2647"/>
          <a:stretch>
            <a:fillRect/>
          </a:stretch>
        </p:blipFill>
        <p:spPr bwMode="auto">
          <a:xfrm>
            <a:off x="450063" y="2132856"/>
            <a:ext cx="3444793" cy="446869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7"/>
          <a:stretch/>
        </p:blipFill>
        <p:spPr>
          <a:xfrm>
            <a:off x="3995936" y="2123098"/>
            <a:ext cx="4770648" cy="44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2012"/>
            <a:ext cx="8229600" cy="892696"/>
          </a:xfrm>
        </p:spPr>
        <p:txBody>
          <a:bodyPr>
            <a:normAutofit/>
          </a:bodyPr>
          <a:lstStyle/>
          <a:p>
            <a:r>
              <a:rPr lang="ru-RU" sz="2200" dirty="0"/>
              <a:t>Создать отпечатками ладоней, кулачков, костяшек кистей рук, ребра ладоней всевозможные причудливые узоры на песке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r="29169"/>
          <a:stretch/>
        </p:blipFill>
        <p:spPr>
          <a:xfrm>
            <a:off x="4324308" y="1350891"/>
            <a:ext cx="4662096" cy="4670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16401" b="23750"/>
          <a:stretch/>
        </p:blipFill>
        <p:spPr>
          <a:xfrm>
            <a:off x="179512" y="1358352"/>
            <a:ext cx="3989922" cy="46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1108720"/>
          </a:xfrm>
        </p:spPr>
        <p:txBody>
          <a:bodyPr>
            <a:normAutofit/>
          </a:bodyPr>
          <a:lstStyle/>
          <a:p>
            <a:pPr algn="just"/>
            <a:r>
              <a:rPr lang="ru-RU" sz="2200" dirty="0"/>
              <a:t>«Пройтись» по песку отдельно каждым пальцем правой и левой рук поочерёдно, затем можно группировать пальцы, создавая «загадочные следы</a:t>
            </a:r>
            <a:r>
              <a:rPr lang="ru-RU" sz="2200" dirty="0" smtClean="0"/>
              <a:t>».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25850"/>
          <a:stretch/>
        </p:blipFill>
        <p:spPr>
          <a:xfrm>
            <a:off x="4524639" y="1418812"/>
            <a:ext cx="4247967" cy="4997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29000"/>
          <a:stretch/>
        </p:blipFill>
        <p:spPr>
          <a:xfrm>
            <a:off x="323528" y="1412776"/>
            <a:ext cx="4059774" cy="50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820688"/>
          </a:xfrm>
        </p:spPr>
        <p:txBody>
          <a:bodyPr/>
          <a:lstStyle/>
          <a:p>
            <a:pPr algn="just"/>
            <a:r>
              <a:rPr lang="ru-RU" sz="2200" dirty="0"/>
              <a:t>Найти в песке среди других заданную игрушку или букву (вариация игры «Волшебный мешочек»).</a:t>
            </a:r>
          </a:p>
          <a:p>
            <a:endParaRPr lang="ru-RU" dirty="0"/>
          </a:p>
        </p:txBody>
      </p:sp>
      <p:pic>
        <p:nvPicPr>
          <p:cNvPr id="7" name="Picture 3" descr="E:\ГОТОВО\ФОТО\откапывает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99592" y="1052736"/>
            <a:ext cx="7463786" cy="5601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9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ГОТОВО\ФОТО\с.jfif"/>
          <p:cNvPicPr>
            <a:picLocks noChangeAspect="1" noChangeArrowheads="1"/>
          </p:cNvPicPr>
          <p:nvPr/>
        </p:nvPicPr>
        <p:blipFill>
          <a:blip r:embed="rId2" cstate="print"/>
          <a:srcRect l="5670" t="14893" r="16297" b="9225"/>
          <a:stretch>
            <a:fillRect/>
          </a:stretch>
        </p:blipFill>
        <p:spPr bwMode="auto">
          <a:xfrm>
            <a:off x="2051720" y="116632"/>
            <a:ext cx="5112568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9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4664"/>
            <a:ext cx="6408712" cy="64087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944216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«Самая лучшая игрушка</a:t>
            </a:r>
            <a:br>
              <a:rPr lang="ru-RU" dirty="0" smtClean="0"/>
            </a:br>
            <a:r>
              <a:rPr lang="ru-RU" dirty="0" smtClean="0"/>
              <a:t>для детей – кучка песка»</a:t>
            </a:r>
            <a:br>
              <a:rPr lang="ru-RU" dirty="0" smtClean="0"/>
            </a:br>
            <a:r>
              <a:rPr lang="ru-RU" dirty="0" smtClean="0"/>
              <a:t>К. Д. Ушинский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/>
              <a:t>Развитие дифференцированных движений, силы, ловкости пальцев</a:t>
            </a:r>
            <a:r>
              <a:rPr lang="ru-RU" sz="3200" i="1" dirty="0"/>
              <a:t> 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524" y="142272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Сжимать и разжимать одновременно все пальцы, погружённые в песок.</a:t>
            </a:r>
          </a:p>
          <a:p>
            <a:pPr algn="just"/>
            <a:r>
              <a:rPr lang="ru-RU" sz="2000" dirty="0" smtClean="0"/>
              <a:t>Сжимать </a:t>
            </a:r>
            <a:r>
              <a:rPr lang="ru-RU" sz="2000" dirty="0"/>
              <a:t>и разжимать поочерёдно пальцы, погружённые в </a:t>
            </a:r>
            <a:r>
              <a:rPr lang="ru-RU" sz="2000" dirty="0" smtClean="0"/>
              <a:t>песок.</a:t>
            </a:r>
          </a:p>
          <a:p>
            <a:pPr algn="just"/>
            <a:r>
              <a:rPr lang="ru-RU" sz="2000" dirty="0" smtClean="0"/>
              <a:t>Ладони </a:t>
            </a:r>
            <a:r>
              <a:rPr lang="ru-RU" sz="2000" dirty="0"/>
              <a:t>погружены глубоко в песок. Поднимать поочерёдно пальцы так, чтобы они показались из песка.</a:t>
            </a:r>
          </a:p>
        </p:txBody>
      </p:sp>
      <p:pic>
        <p:nvPicPr>
          <p:cNvPr id="3075" name="Picture 3" descr="E:\ГОТОВО\ФОТО\разжать 1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73016"/>
            <a:ext cx="2835296" cy="2127802"/>
          </a:xfrm>
          <a:prstGeom prst="rect">
            <a:avLst/>
          </a:prstGeom>
          <a:noFill/>
        </p:spPr>
      </p:pic>
      <p:pic>
        <p:nvPicPr>
          <p:cNvPr id="3076" name="Picture 4" descr="E:\ГОТОВО\ФОТО\сжать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73016"/>
            <a:ext cx="2835296" cy="2127802"/>
          </a:xfrm>
          <a:prstGeom prst="rect">
            <a:avLst/>
          </a:prstGeom>
          <a:noFill/>
        </p:spPr>
      </p:pic>
      <p:pic>
        <p:nvPicPr>
          <p:cNvPr id="3077" name="Picture 5" descr="E:\ГОТОВО\ФОТО\разжать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2835296" cy="2127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84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/>
              <a:t>Артикуляционная </a:t>
            </a:r>
            <a:r>
              <a:rPr lang="ru-RU" sz="3200" b="1" i="1" dirty="0" smtClean="0"/>
              <a:t>гимнастика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200" u="sng" dirty="0"/>
              <a:t>Лошадка.</a:t>
            </a:r>
            <a:r>
              <a:rPr lang="ru-RU" sz="2200" dirty="0"/>
              <a:t> Щёлкать языком, одновременно пальцами «скакать по песку</a:t>
            </a:r>
            <a:r>
              <a:rPr lang="ru-RU" sz="2200" dirty="0" smtClean="0"/>
              <a:t>».</a:t>
            </a:r>
            <a:endParaRPr lang="ru-RU" sz="2200" dirty="0"/>
          </a:p>
        </p:txBody>
      </p:sp>
      <p:pic>
        <p:nvPicPr>
          <p:cNvPr id="5123" name="Picture 3" descr="E:\ГОТОВО\ФОТО\Лошадка.jfif"/>
          <p:cNvPicPr>
            <a:picLocks noChangeAspect="1" noChangeArrowheads="1"/>
          </p:cNvPicPr>
          <p:nvPr/>
        </p:nvPicPr>
        <p:blipFill>
          <a:blip r:embed="rId2" cstate="print"/>
          <a:srcRect l="7636"/>
          <a:stretch>
            <a:fillRect/>
          </a:stretch>
        </p:blipFill>
        <p:spPr bwMode="auto">
          <a:xfrm>
            <a:off x="1151620" y="1155545"/>
            <a:ext cx="6840760" cy="5558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11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964704"/>
          </a:xfrm>
        </p:spPr>
        <p:txBody>
          <a:bodyPr/>
          <a:lstStyle/>
          <a:p>
            <a:r>
              <a:rPr lang="ru-RU" sz="2200" u="sng" dirty="0"/>
              <a:t>Качели.</a:t>
            </a:r>
            <a:r>
              <a:rPr lang="ru-RU" sz="2200" dirty="0"/>
              <a:t> Языком двигать </a:t>
            </a:r>
            <a:r>
              <a:rPr lang="ru-RU" sz="2200" dirty="0" err="1"/>
              <a:t>вверз</a:t>
            </a:r>
            <a:r>
              <a:rPr lang="ru-RU" sz="2200" dirty="0"/>
              <a:t>-вниз, указательным пальцем по песку двигать в том же направлении.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9550"/>
          <a:stretch/>
        </p:blipFill>
        <p:spPr>
          <a:xfrm>
            <a:off x="2235182" y="980728"/>
            <a:ext cx="467363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4638"/>
            <a:ext cx="8229600" cy="7486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u="sng" dirty="0"/>
              <a:t>Часики.</a:t>
            </a:r>
            <a:r>
              <a:rPr lang="ru-RU" sz="2400" dirty="0"/>
              <a:t> Языком ритмично двигать вправо-влево, указательным пальцем </a:t>
            </a:r>
            <a:r>
              <a:rPr lang="ru-RU" sz="2400" dirty="0" smtClean="0"/>
              <a:t>по песку </a:t>
            </a:r>
            <a:r>
              <a:rPr lang="ru-RU" sz="2400" dirty="0"/>
              <a:t>двигать в том же направлении.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34250"/>
          <a:stretch/>
        </p:blipFill>
        <p:spPr>
          <a:xfrm>
            <a:off x="1259836" y="908720"/>
            <a:ext cx="664501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7486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u="sng" dirty="0"/>
              <a:t>Накажи непослушный язычок.</a:t>
            </a:r>
            <a:r>
              <a:rPr lang="ru-RU" sz="2200" dirty="0"/>
              <a:t> Губами шлёпать по языку «</a:t>
            </a:r>
            <a:r>
              <a:rPr lang="ru-RU" sz="2200" dirty="0" err="1"/>
              <a:t>пя-пя-пя</a:t>
            </a:r>
            <a:r>
              <a:rPr lang="ru-RU" sz="2200" dirty="0"/>
              <a:t>», ладонью легко похлопывать по песку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" name="Picture 2" descr="E:\ГОТОВО\ФОТО\Накажи.jfif"/>
          <p:cNvPicPr>
            <a:picLocks noChangeAspect="1" noChangeArrowheads="1"/>
          </p:cNvPicPr>
          <p:nvPr/>
        </p:nvPicPr>
        <p:blipFill>
          <a:blip r:embed="rId2" cstate="print"/>
          <a:srcRect l="17020" r="8166" b="15896"/>
          <a:stretch>
            <a:fillRect/>
          </a:stretch>
        </p:blipFill>
        <p:spPr bwMode="auto">
          <a:xfrm>
            <a:off x="1259632" y="968418"/>
            <a:ext cx="6831175" cy="5763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75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5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/>
              <a:t>Развитие диафрагмального дыхания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71521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u="sng" dirty="0" smtClean="0"/>
              <a:t>Что </a:t>
            </a:r>
            <a:r>
              <a:rPr lang="ru-RU" sz="2200" u="sng" dirty="0"/>
              <a:t>под песком?</a:t>
            </a:r>
            <a:r>
              <a:rPr lang="ru-RU" sz="2200" dirty="0"/>
              <a:t> Под тонким слоем песка картинка. Сдувая песок, ребёнок открывает </a:t>
            </a:r>
            <a:r>
              <a:rPr lang="ru-RU" sz="2200" dirty="0" smtClean="0"/>
              <a:t>изображение.</a:t>
            </a:r>
          </a:p>
        </p:txBody>
      </p:sp>
      <p:pic>
        <p:nvPicPr>
          <p:cNvPr id="5" name="Picture 3" descr="E:\ГОТОВО\ФОТО\най.jfif"/>
          <p:cNvPicPr>
            <a:picLocks noChangeAspect="1" noChangeArrowheads="1"/>
          </p:cNvPicPr>
          <p:nvPr/>
        </p:nvPicPr>
        <p:blipFill>
          <a:blip r:embed="rId2" cstate="print"/>
          <a:srcRect l="8970" t="5976" r="4695" b="12420"/>
          <a:stretch>
            <a:fillRect/>
          </a:stretch>
        </p:blipFill>
        <p:spPr bwMode="auto">
          <a:xfrm>
            <a:off x="906788" y="1551930"/>
            <a:ext cx="7330424" cy="5199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18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ГОТОВО\ФОТО\Найди букву.jfif"/>
          <p:cNvPicPr>
            <a:picLocks noChangeAspect="1" noChangeArrowheads="1"/>
          </p:cNvPicPr>
          <p:nvPr/>
        </p:nvPicPr>
        <p:blipFill>
          <a:blip r:embed="rId2" cstate="print"/>
          <a:srcRect l="10091" t="7470"/>
          <a:stretch>
            <a:fillRect/>
          </a:stretch>
        </p:blipFill>
        <p:spPr bwMode="auto">
          <a:xfrm>
            <a:off x="1" y="1"/>
            <a:ext cx="9128300" cy="6855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11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10081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u="sng" dirty="0"/>
              <a:t>Выровняй дорогу.</a:t>
            </a:r>
            <a:r>
              <a:rPr lang="ru-RU" sz="2200" dirty="0"/>
              <a:t> От детской машинки проведена канавка в песке. Ребёнок воздушной струёй выравнивает дорогу перед машинкой.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 descr="E:\ГОТОВО\ФОТО\выровняй дорогу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352" y="1282750"/>
            <a:ext cx="4093631" cy="5454764"/>
          </a:xfrm>
          <a:prstGeom prst="rect">
            <a:avLst/>
          </a:prstGeom>
          <a:noFill/>
        </p:spPr>
      </p:pic>
      <p:pic>
        <p:nvPicPr>
          <p:cNvPr id="6" name="Picture 3" descr="C:\Users\Admin\Desktop\ЭБРУ\ГОТОВО\ФОТО\Ник 3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82750"/>
            <a:ext cx="4093631" cy="5454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6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820688"/>
          </a:xfrm>
        </p:spPr>
        <p:txBody>
          <a:bodyPr>
            <a:normAutofit/>
          </a:bodyPr>
          <a:lstStyle/>
          <a:p>
            <a:pPr algn="just"/>
            <a:r>
              <a:rPr lang="ru-RU" sz="2200" u="sng" dirty="0"/>
              <a:t>Горка.</a:t>
            </a:r>
            <a:r>
              <a:rPr lang="ru-RU" sz="2200" dirty="0"/>
              <a:t> Шарики на невысокой горке. Воздушной струёй разрушить горку, чтобы шарики оказались на поверхности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" name="Picture 2" descr="C:\Users\Admin\Desktop\ЭБРУ\ГОТОВО\ФОТО\Никита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532" y="1079302"/>
            <a:ext cx="4274073" cy="5695200"/>
          </a:xfrm>
          <a:prstGeom prst="rect">
            <a:avLst/>
          </a:prstGeom>
          <a:noFill/>
        </p:spPr>
      </p:pic>
      <p:pic>
        <p:nvPicPr>
          <p:cNvPr id="5" name="Picture 4" descr="C:\Users\Admin\Desktop\ЭБРУ\ГОТОВО\ФОТО\Ник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668" y="1060013"/>
            <a:ext cx="4274943" cy="5696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01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Автоматизация звуков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962980"/>
            <a:ext cx="8568952" cy="360040"/>
          </a:xfrm>
        </p:spPr>
        <p:txBody>
          <a:bodyPr>
            <a:noAutofit/>
          </a:bodyPr>
          <a:lstStyle/>
          <a:p>
            <a:pPr algn="just"/>
            <a:r>
              <a:rPr lang="ru-RU" sz="2200" u="sng" dirty="0"/>
              <a:t>Горочка.</a:t>
            </a:r>
            <a:r>
              <a:rPr lang="ru-RU" sz="2200" dirty="0"/>
              <a:t> Набрать песок в руку. Насыпать горку, произнося </a:t>
            </a:r>
            <a:r>
              <a:rPr lang="ru-RU" sz="2200" dirty="0" smtClean="0"/>
              <a:t>звук.</a:t>
            </a:r>
          </a:p>
        </p:txBody>
      </p:sp>
      <p:pic>
        <p:nvPicPr>
          <p:cNvPr id="1026" name="Picture 2" descr="E:\ГОТОВО\ФОТО\сыпет.jfif"/>
          <p:cNvPicPr>
            <a:picLocks noChangeAspect="1" noChangeArrowheads="1"/>
          </p:cNvPicPr>
          <p:nvPr/>
        </p:nvPicPr>
        <p:blipFill rotWithShape="1">
          <a:blip r:embed="rId2" cstate="print"/>
          <a:srcRect t="14854" b="5239"/>
          <a:stretch/>
        </p:blipFill>
        <p:spPr bwMode="auto">
          <a:xfrm>
            <a:off x="167287" y="1772816"/>
            <a:ext cx="4193012" cy="446449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r="14540"/>
          <a:stretch/>
        </p:blipFill>
        <p:spPr>
          <a:xfrm>
            <a:off x="4443103" y="1772824"/>
            <a:ext cx="4593393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1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Речь</a:t>
            </a:r>
            <a:r>
              <a:rPr lang="ru-RU" sz="3200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112" y="1034598"/>
            <a:ext cx="8229600" cy="19802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- является </a:t>
            </a:r>
            <a:r>
              <a:rPr lang="ru-RU" sz="2200" dirty="0"/>
              <a:t>одной из важнейших психических функций </a:t>
            </a:r>
            <a:r>
              <a:rPr lang="ru-RU" sz="2200" dirty="0" smtClean="0"/>
              <a:t>человека. Речевое </a:t>
            </a:r>
            <a:r>
              <a:rPr lang="ru-RU" sz="2200" dirty="0"/>
              <a:t>общение создает необходимые условия для развития различных форм деятельности. Овладение ребенком речью способствует осознанию, планированию и регуляции его поведения.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13054" r="8071"/>
          <a:stretch/>
        </p:blipFill>
        <p:spPr>
          <a:xfrm>
            <a:off x="1899138" y="2780928"/>
            <a:ext cx="5351548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60647"/>
          </a:xfrm>
        </p:spPr>
        <p:txBody>
          <a:bodyPr>
            <a:normAutofit/>
          </a:bodyPr>
          <a:lstStyle/>
          <a:p>
            <a:pPr algn="just"/>
            <a:r>
              <a:rPr lang="ru-RU" sz="2200" u="sng" dirty="0"/>
              <a:t>Спрячь игрушку.</a:t>
            </a:r>
            <a:r>
              <a:rPr lang="ru-RU" sz="2200" dirty="0"/>
              <a:t> То же самое. Песок сыпать на игрушку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" name="Picture 5" descr="E:\ГОТОВО\ФОТО\сказка 2.jfif"/>
          <p:cNvPicPr>
            <a:picLocks noChangeAspect="1" noChangeArrowheads="1"/>
          </p:cNvPicPr>
          <p:nvPr/>
        </p:nvPicPr>
        <p:blipFill rotWithShape="1">
          <a:blip r:embed="rId2" cstate="print"/>
          <a:srcRect l="15582" t="6382" r="16967" b="31028"/>
          <a:stretch/>
        </p:blipFill>
        <p:spPr bwMode="auto">
          <a:xfrm>
            <a:off x="1835696" y="748217"/>
            <a:ext cx="5544615" cy="5993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4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113" y="274638"/>
            <a:ext cx="8229600" cy="1282153"/>
          </a:xfrm>
        </p:spPr>
        <p:txBody>
          <a:bodyPr>
            <a:normAutofit/>
          </a:bodyPr>
          <a:lstStyle/>
          <a:p>
            <a:pPr algn="just"/>
            <a:r>
              <a:rPr lang="ru-RU" sz="2200" u="sng" dirty="0"/>
              <a:t>Дорожка.</a:t>
            </a:r>
            <a:r>
              <a:rPr lang="ru-RU" sz="2200" dirty="0"/>
              <a:t> </a:t>
            </a:r>
            <a:r>
              <a:rPr lang="ru-RU" sz="2200" dirty="0" smtClean="0"/>
              <a:t>«Прошагать» </a:t>
            </a:r>
            <a:r>
              <a:rPr lang="ru-RU" sz="2200" dirty="0"/>
              <a:t>или продвигать пальчиками по заданным дорожкам (зигзаг, волна, спираль, геометрические формы), произнося </a:t>
            </a:r>
            <a:r>
              <a:rPr lang="ru-RU" sz="2200" dirty="0" smtClean="0"/>
              <a:t>звук.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2076" r="9446" b="4254"/>
          <a:stretch/>
        </p:blipFill>
        <p:spPr>
          <a:xfrm>
            <a:off x="1433059" y="1412776"/>
            <a:ext cx="637930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41" y="0"/>
            <a:ext cx="51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/>
              <a:t>Развитие фонематического слуха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09836"/>
            <a:ext cx="8229600" cy="720079"/>
          </a:xfrm>
        </p:spPr>
        <p:txBody>
          <a:bodyPr/>
          <a:lstStyle/>
          <a:p>
            <a:pPr algn="just"/>
            <a:r>
              <a:rPr lang="ru-RU" sz="2000" dirty="0" smtClean="0"/>
              <a:t>Наполни ведерко. Сыпать песок в ведерко, </a:t>
            </a:r>
            <a:r>
              <a:rPr lang="ru-RU" sz="2000" dirty="0"/>
              <a:t>услышав заданный звук (сначала среди звуков, затем среди слогов, затем среди слов</a:t>
            </a:r>
            <a:r>
              <a:rPr lang="ru-RU" sz="2000" dirty="0" smtClean="0"/>
              <a:t>).</a:t>
            </a:r>
          </a:p>
        </p:txBody>
      </p:sp>
      <p:pic>
        <p:nvPicPr>
          <p:cNvPr id="3074" name="Picture 2" descr="E:\ГОТОВО\ФОТО\ведерки.jfif"/>
          <p:cNvPicPr>
            <a:picLocks noChangeAspect="1" noChangeArrowheads="1"/>
          </p:cNvPicPr>
          <p:nvPr/>
        </p:nvPicPr>
        <p:blipFill>
          <a:blip r:embed="rId2" cstate="print"/>
          <a:srcRect l="7513" t="12999"/>
          <a:stretch>
            <a:fillRect/>
          </a:stretch>
        </p:blipFill>
        <p:spPr bwMode="auto">
          <a:xfrm>
            <a:off x="880920" y="1529915"/>
            <a:ext cx="7382159" cy="5211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21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/>
              <a:t>Развитие связной речи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39175"/>
            <a:ext cx="8229600" cy="787226"/>
          </a:xfrm>
        </p:spPr>
        <p:txBody>
          <a:bodyPr>
            <a:normAutofit/>
          </a:bodyPr>
          <a:lstStyle/>
          <a:p>
            <a:pPr algn="just"/>
            <a:r>
              <a:rPr lang="ru-RU" sz="2200" dirty="0"/>
              <a:t>Найди и </a:t>
            </a:r>
            <a:r>
              <a:rPr lang="ru-RU" sz="2200" dirty="0" smtClean="0"/>
              <a:t>скажи. </a:t>
            </a:r>
            <a:r>
              <a:rPr lang="ru-RU" sz="2200" dirty="0"/>
              <a:t>Ребёнок </a:t>
            </a:r>
            <a:r>
              <a:rPr lang="ru-RU" sz="2200" dirty="0" smtClean="0"/>
              <a:t>рассказывает о </a:t>
            </a:r>
            <a:r>
              <a:rPr lang="ru-RU" sz="2200" dirty="0"/>
              <a:t>найденной в песке игрушке </a:t>
            </a:r>
            <a:r>
              <a:rPr lang="ru-RU" sz="2200" dirty="0" smtClean="0"/>
              <a:t>(цифры, животные</a:t>
            </a:r>
            <a:r>
              <a:rPr lang="ru-RU" sz="2200" dirty="0"/>
              <a:t>, </a:t>
            </a:r>
            <a:r>
              <a:rPr lang="ru-RU" sz="2200" dirty="0" smtClean="0"/>
              <a:t>предметы).</a:t>
            </a:r>
          </a:p>
        </p:txBody>
      </p:sp>
      <p:pic>
        <p:nvPicPr>
          <p:cNvPr id="4" name="Picture 3" descr="E:\ГОТОВО\ФОТО\Найди предмет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972" y="1484784"/>
            <a:ext cx="6954056" cy="5218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4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145" y="252012"/>
            <a:ext cx="8229600" cy="1036712"/>
          </a:xfrm>
        </p:spPr>
        <p:txBody>
          <a:bodyPr>
            <a:normAutofit/>
          </a:bodyPr>
          <a:lstStyle/>
          <a:p>
            <a:pPr algn="just"/>
            <a:r>
              <a:rPr lang="ru-RU" sz="2200" dirty="0"/>
              <a:t>Нарисуй и расскажи. Ребёнок рисует на песке и составляет </a:t>
            </a:r>
            <a:r>
              <a:rPr lang="ru-RU" sz="2200" dirty="0" smtClean="0"/>
              <a:t>рассказ.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12201"/>
          <a:stretch/>
        </p:blipFill>
        <p:spPr>
          <a:xfrm>
            <a:off x="2081715" y="908720"/>
            <a:ext cx="4948460" cy="58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ГОТОВО\ФОТО\рисунок.jfif"/>
          <p:cNvPicPr>
            <a:picLocks noChangeAspect="1" noChangeArrowheads="1"/>
          </p:cNvPicPr>
          <p:nvPr/>
        </p:nvPicPr>
        <p:blipFill>
          <a:blip r:embed="rId2" cstate="print"/>
          <a:srcRect l="13834" r="16316"/>
          <a:stretch>
            <a:fillRect/>
          </a:stretch>
        </p:blipFill>
        <p:spPr bwMode="auto">
          <a:xfrm>
            <a:off x="0" y="-2778"/>
            <a:ext cx="9144000" cy="6860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6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ГОТОВО\ФОТО\сказ.jfif"/>
          <p:cNvPicPr>
            <a:picLocks noChangeAspect="1" noChangeArrowheads="1"/>
          </p:cNvPicPr>
          <p:nvPr/>
        </p:nvPicPr>
        <p:blipFill>
          <a:blip r:embed="rId2" cstate="print"/>
          <a:srcRect l="12056" r="2842" b="6658"/>
          <a:stretch>
            <a:fillRect/>
          </a:stretch>
        </p:blipFill>
        <p:spPr bwMode="auto">
          <a:xfrm>
            <a:off x="-24083" y="188640"/>
            <a:ext cx="9144000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9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0"/>
            <a:ext cx="42877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005" y="-5083"/>
            <a:ext cx="4248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51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Актуальность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51" y="836712"/>
            <a:ext cx="8229600" cy="1521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в </a:t>
            </a:r>
            <a:r>
              <a:rPr lang="ru-RU" sz="2200" dirty="0"/>
              <a:t>настоящее время число детей с нарушениями речи возрастает год от года. Появляется большое количество детей со сложной структурой дефекта в речи. Поэтому возникают большие трудности в коррекционной работе</a:t>
            </a:r>
            <a:r>
              <a:rPr lang="ru-RU" sz="2200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0100"/>
          <a:stretch/>
        </p:blipFill>
        <p:spPr>
          <a:xfrm>
            <a:off x="2583306" y="2358008"/>
            <a:ext cx="3966089" cy="432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ГОТОВО\ФОТО\с.jfif"/>
          <p:cNvPicPr>
            <a:picLocks noChangeAspect="1" noChangeArrowheads="1"/>
          </p:cNvPicPr>
          <p:nvPr/>
        </p:nvPicPr>
        <p:blipFill>
          <a:blip r:embed="rId2" cstate="print"/>
          <a:srcRect l="5670" t="14893" r="16297" b="9225"/>
          <a:stretch>
            <a:fillRect/>
          </a:stretch>
        </p:blipFill>
        <p:spPr bwMode="auto">
          <a:xfrm>
            <a:off x="107504" y="116632"/>
            <a:ext cx="5112568" cy="6624736"/>
          </a:xfrm>
          <a:prstGeom prst="rect">
            <a:avLst/>
          </a:prstGeom>
          <a:noFill/>
        </p:spPr>
      </p:pic>
      <p:pic>
        <p:nvPicPr>
          <p:cNvPr id="5" name="Picture 3" descr="E:\ГОТОВО\ФОТО\ск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92080" y="106201"/>
            <a:ext cx="3730466" cy="663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ГОТОВО\ФОТО\сказка.jfif"/>
          <p:cNvPicPr>
            <a:picLocks noChangeAspect="1" noChangeArrowheads="1"/>
          </p:cNvPicPr>
          <p:nvPr/>
        </p:nvPicPr>
        <p:blipFill>
          <a:blip r:embed="rId2" cstate="print"/>
          <a:srcRect r="177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r="167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pPr algn="just"/>
            <a:r>
              <a:rPr lang="ru-RU" sz="2200" dirty="0"/>
              <a:t>Покажи сказку. Ребёнок составляет рассказ </a:t>
            </a:r>
            <a:r>
              <a:rPr lang="ru-RU" sz="2200" dirty="0" smtClean="0"/>
              <a:t>по </a:t>
            </a:r>
            <a:r>
              <a:rPr lang="ru-RU" sz="2200" dirty="0"/>
              <a:t>демонстрации своих </a:t>
            </a:r>
            <a:r>
              <a:rPr lang="ru-RU" sz="2200" dirty="0" smtClean="0"/>
              <a:t>действий</a:t>
            </a:r>
            <a:r>
              <a:rPr lang="ru-RU" sz="2200" dirty="0"/>
              <a:t>, используя мелкие игрушки, предметы.  </a:t>
            </a:r>
          </a:p>
        </p:txBody>
      </p:sp>
      <p:pic>
        <p:nvPicPr>
          <p:cNvPr id="4" name="Picture 2" descr="E:\ГОТОВО\ФОТО\засыпать.jfif"/>
          <p:cNvPicPr>
            <a:picLocks noChangeAspect="1" noChangeArrowheads="1"/>
          </p:cNvPicPr>
          <p:nvPr/>
        </p:nvPicPr>
        <p:blipFill rotWithShape="1">
          <a:blip r:embed="rId2" cstate="print"/>
          <a:srcRect l="5261" t="5063" r="6576" b="7279"/>
          <a:stretch/>
        </p:blipFill>
        <p:spPr bwMode="auto">
          <a:xfrm>
            <a:off x="735088" y="1042717"/>
            <a:ext cx="7694512" cy="5696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Опыт работы показывает, что использование песка дает положительные результаты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269609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у </a:t>
            </a:r>
            <a:r>
              <a:rPr lang="ru-RU" sz="1800" dirty="0"/>
              <a:t>детей значительно возрастает интерес к логопедическим занятиям, многие из них с восторгом и радостью воспринимают каждое занятие. </a:t>
            </a:r>
            <a:endParaRPr lang="ru-RU" sz="1800" dirty="0" smtClean="0"/>
          </a:p>
          <a:p>
            <a:pPr algn="just"/>
            <a:r>
              <a:rPr lang="ru-RU" sz="1800" dirty="0" smtClean="0"/>
              <a:t>дети </a:t>
            </a:r>
            <a:r>
              <a:rPr lang="ru-RU" sz="1800" dirty="0"/>
              <a:t>чувствуют себя более уверенными. Даже неудавшееся упражнение им хочется </a:t>
            </a:r>
            <a:r>
              <a:rPr lang="ru-RU" sz="1800" dirty="0" smtClean="0"/>
              <a:t>проигрывать </a:t>
            </a:r>
            <a:r>
              <a:rPr lang="ru-RU" sz="1800" dirty="0"/>
              <a:t>по несколько раз, достигая необходимого </a:t>
            </a:r>
            <a:r>
              <a:rPr lang="ru-RU" sz="1800" dirty="0" smtClean="0"/>
              <a:t>результата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9551" r="2721"/>
          <a:stretch/>
        </p:blipFill>
        <p:spPr>
          <a:xfrm>
            <a:off x="1266732" y="2178329"/>
            <a:ext cx="6610535" cy="456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istockphoto.com/photos/gold-sand-explosion-isolated-on-white-background-abstract-sand-cloud-picture-id898723744?k=20&amp;m=898723744&amp;s=612x612&amp;w=0&amp;h=gwKNDRIiSFZg-ndqVn0yXWqlj0C_IH_bxgl7qfqpck4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" r="23235"/>
          <a:stretch/>
        </p:blipFill>
        <p:spPr bwMode="auto">
          <a:xfrm>
            <a:off x="2555776" y="0"/>
            <a:ext cx="658822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6713374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9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6210"/>
          </a:xfrm>
        </p:spPr>
        <p:txBody>
          <a:bodyPr>
            <a:noAutofit/>
          </a:bodyPr>
          <a:lstStyle/>
          <a:p>
            <a:r>
              <a:rPr lang="ru-RU" sz="3200" b="1" dirty="0"/>
              <a:t>Нетрадиционные </a:t>
            </a:r>
            <a:r>
              <a:rPr lang="ru-RU" sz="3200" b="1" dirty="0" smtClean="0"/>
              <a:t>формы </a:t>
            </a:r>
            <a:r>
              <a:rPr lang="ru-RU" sz="3200" dirty="0"/>
              <a:t>в дополнении к академическим методам. </a:t>
            </a:r>
            <a:r>
              <a:rPr lang="ru-RU" dirty="0"/>
              <a:t/>
            </a:r>
            <a:br>
              <a:rPr lang="ru-RU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170856"/>
            <a:ext cx="8229600" cy="12307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На </a:t>
            </a:r>
            <a:r>
              <a:rPr lang="ru-RU" sz="2200" dirty="0"/>
              <a:t>мой взгляд, </a:t>
            </a:r>
            <a:r>
              <a:rPr lang="ru-RU" sz="2200" dirty="0" smtClean="0"/>
              <a:t>является эффективной </a:t>
            </a:r>
            <a:r>
              <a:rPr lang="ru-RU" sz="2200" dirty="0"/>
              <a:t>– </a:t>
            </a:r>
            <a:r>
              <a:rPr lang="ru-RU" sz="2200" b="1" dirty="0"/>
              <a:t>песочная терапия</a:t>
            </a:r>
            <a:r>
              <a:rPr lang="ru-RU" sz="2200" dirty="0"/>
              <a:t>. Для детей это игра с песком, для специалиста это метод решения коррекционных задач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11151"/>
          <a:stretch/>
        </p:blipFill>
        <p:spPr>
          <a:xfrm>
            <a:off x="2614509" y="2342160"/>
            <a:ext cx="3914979" cy="43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16632"/>
            <a:ext cx="8496944" cy="792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Развивать </a:t>
            </a:r>
            <a:r>
              <a:rPr lang="ru-RU" sz="2200" dirty="0"/>
              <a:t>нужно посредством доступной для их возраста деятельности – игры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b="4851"/>
          <a:stretch/>
        </p:blipFill>
        <p:spPr>
          <a:xfrm>
            <a:off x="1809155" y="871095"/>
            <a:ext cx="5525688" cy="57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586551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существенно </a:t>
            </a:r>
            <a:r>
              <a:rPr lang="ru-RU" sz="2200" dirty="0"/>
              <a:t>усиливается желание ребёнка узнавать что-то </a:t>
            </a:r>
            <a:r>
              <a:rPr lang="ru-RU" sz="2200" dirty="0" smtClean="0"/>
              <a:t>новое.</a:t>
            </a:r>
            <a:endParaRPr lang="ru-RU" sz="22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/>
              <a:t>при использовании игр с песком развивается тактильная </a:t>
            </a:r>
            <a:r>
              <a:rPr lang="ru-RU" sz="2200" dirty="0" smtClean="0"/>
              <a:t>чувствительность.</a:t>
            </a:r>
            <a:endParaRPr lang="ru-RU" sz="22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/>
              <a:t>в играх с песком более гармонично и интенсивно развиваются все познавательные </a:t>
            </a:r>
            <a:r>
              <a:rPr lang="ru-RU" sz="2200" dirty="0" smtClean="0"/>
              <a:t>функции.</a:t>
            </a:r>
            <a:endParaRPr lang="ru-RU" sz="22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/>
              <a:t>совершенствуется предметно-игровая </a:t>
            </a:r>
            <a:r>
              <a:rPr lang="ru-RU" sz="2200" dirty="0" smtClean="0"/>
              <a:t>деятельность.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25143" r="674" b="-1"/>
          <a:stretch/>
        </p:blipFill>
        <p:spPr>
          <a:xfrm>
            <a:off x="0" y="2996952"/>
            <a:ext cx="914400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Цель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129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создание специальных условий и подходов для развития речевой деятельности у детей с ТНР посредством технологии «Песочная терапия». 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1"/>
          <a:stretch/>
        </p:blipFill>
        <p:spPr>
          <a:xfrm>
            <a:off x="0" y="1988840"/>
            <a:ext cx="914400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Задачи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592288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/>
              <a:t>Развивать </a:t>
            </a:r>
            <a:r>
              <a:rPr lang="ru-RU" sz="2000" dirty="0"/>
              <a:t>мелкую моторику рук;</a:t>
            </a:r>
          </a:p>
          <a:p>
            <a:pPr lvl="0" algn="just"/>
            <a:r>
              <a:rPr lang="ru-RU" sz="2000" dirty="0"/>
              <a:t>Автоматизировать нарушенные </a:t>
            </a:r>
            <a:r>
              <a:rPr lang="ru-RU" sz="2000" dirty="0" smtClean="0"/>
              <a:t>звуки;</a:t>
            </a:r>
          </a:p>
          <a:p>
            <a:pPr lvl="0" algn="just"/>
            <a:r>
              <a:rPr lang="ru-RU" sz="2000" dirty="0" smtClean="0"/>
              <a:t>Освоить </a:t>
            </a:r>
            <a:r>
              <a:rPr lang="ru-RU" sz="2000" dirty="0"/>
              <a:t>навыки </a:t>
            </a:r>
            <a:r>
              <a:rPr lang="ru-RU" sz="2000" dirty="0" err="1"/>
              <a:t>звуко</a:t>
            </a:r>
            <a:r>
              <a:rPr lang="ru-RU" sz="2000" dirty="0"/>
              <a:t>-слогового анализа и синтеза;</a:t>
            </a:r>
          </a:p>
          <a:p>
            <a:pPr lvl="0" algn="just"/>
            <a:r>
              <a:rPr lang="ru-RU" sz="2000" dirty="0"/>
              <a:t>Развивать фонематический слух и восприятие;</a:t>
            </a:r>
          </a:p>
          <a:p>
            <a:pPr lvl="0" algn="just"/>
            <a:r>
              <a:rPr lang="ru-RU" sz="2000" dirty="0"/>
              <a:t>Изучать буквы, обучать грамоте.</a:t>
            </a:r>
          </a:p>
          <a:p>
            <a:pPr lvl="0" algn="just"/>
            <a:r>
              <a:rPr lang="ru-RU" sz="2000" dirty="0"/>
              <a:t>Обогащать и активизировать словарь родного языка;</a:t>
            </a:r>
          </a:p>
          <a:p>
            <a:pPr lvl="0" algn="just"/>
            <a:r>
              <a:rPr lang="ru-RU" sz="2000" dirty="0" smtClean="0"/>
              <a:t>Развивать </a:t>
            </a:r>
            <a:r>
              <a:rPr lang="ru-RU" sz="2000" dirty="0"/>
              <a:t>связную речь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9294" r="7476"/>
          <a:stretch/>
        </p:blipFill>
        <p:spPr>
          <a:xfrm>
            <a:off x="1247927" y="3429001"/>
            <a:ext cx="6648146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830</Words>
  <Application>Microsoft Office PowerPoint</Application>
  <PresentationFormat>Экран (4:3)</PresentationFormat>
  <Paragraphs>79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Arial</vt:lpstr>
      <vt:lpstr>Calibri</vt:lpstr>
      <vt:lpstr>Тема Office</vt:lpstr>
      <vt:lpstr>Песочная терапия как средство развития речевой деятельности дошкольников</vt:lpstr>
      <vt:lpstr>Презентация PowerPoint</vt:lpstr>
      <vt:lpstr>Речь </vt:lpstr>
      <vt:lpstr>Актуальность</vt:lpstr>
      <vt:lpstr>Нетрадиционные формы в дополнении к академическим методам.  </vt:lpstr>
      <vt:lpstr>Презентация PowerPoint</vt:lpstr>
      <vt:lpstr>Презентация PowerPoint</vt:lpstr>
      <vt:lpstr>Цель</vt:lpstr>
      <vt:lpstr>Задачи</vt:lpstr>
      <vt:lpstr>Общие рекомендации по проведению песочных игр</vt:lpstr>
      <vt:lpstr>Презентация PowerPoint</vt:lpstr>
      <vt:lpstr>Примерная структура занятия с песком</vt:lpstr>
      <vt:lpstr>Презентация PowerPoint</vt:lpstr>
      <vt:lpstr>Презентация PowerPoint</vt:lpstr>
      <vt:lpstr>Пальчиковый практикум Развитие тактильно-кинестетических ощущений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дифференцированных движений, силы, ловкости пальцев  </vt:lpstr>
      <vt:lpstr>Артикуляционная гимнастика</vt:lpstr>
      <vt:lpstr>Презентация PowerPoint</vt:lpstr>
      <vt:lpstr>Презентация PowerPoint</vt:lpstr>
      <vt:lpstr>Презентация PowerPoint</vt:lpstr>
      <vt:lpstr>Развитие диафрагмального дыхания</vt:lpstr>
      <vt:lpstr>Презентация PowerPoint</vt:lpstr>
      <vt:lpstr>Презентация PowerPoint</vt:lpstr>
      <vt:lpstr>Презентация PowerPoint</vt:lpstr>
      <vt:lpstr>Автоматизация звуков</vt:lpstr>
      <vt:lpstr>Презентация PowerPoint</vt:lpstr>
      <vt:lpstr>Презентация PowerPoint</vt:lpstr>
      <vt:lpstr>Презентация PowerPoint</vt:lpstr>
      <vt:lpstr>Развитие фонематического слуха</vt:lpstr>
      <vt:lpstr>Развитие связной речи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работы показывает, что использование песка дает положительные результаты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Доминика Колбаса</cp:lastModifiedBy>
  <cp:revision>45</cp:revision>
  <dcterms:created xsi:type="dcterms:W3CDTF">2023-01-17T03:55:44Z</dcterms:created>
  <dcterms:modified xsi:type="dcterms:W3CDTF">2023-02-25T11:21:11Z</dcterms:modified>
</cp:coreProperties>
</file>